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Clear Sans" charset="1" panose="020B0503030202020304"/>
      <p:regular r:id="rId16"/>
    </p:embeddedFont>
    <p:embeddedFont>
      <p:font typeface="Clear Sans Bold" charset="1" panose="020B0803030202020304"/>
      <p:regular r:id="rId17"/>
    </p:embeddedFont>
    <p:embeddedFont>
      <p:font typeface="Clear Sans Italics" charset="1" panose="020B0503030202090304"/>
      <p:regular r:id="rId18"/>
    </p:embeddedFont>
    <p:embeddedFont>
      <p:font typeface="Clear Sans Bold Italics" charset="1" panose="020B0803030202090304"/>
      <p:regular r:id="rId19"/>
    </p:embeddedFont>
    <p:embeddedFont>
      <p:font typeface="Clear Sans Thin" charset="1" panose="020B0203030202020304"/>
      <p:regular r:id="rId20"/>
    </p:embeddedFont>
    <p:embeddedFont>
      <p:font typeface="Clear Sans Light" charset="1" panose="020B0303030202020304"/>
      <p:regular r:id="rId21"/>
    </p:embeddedFont>
    <p:embeddedFont>
      <p:font typeface="Clear Sans Medium" charset="1" panose="020B0603030202020304"/>
      <p:regular r:id="rId22"/>
    </p:embeddedFont>
    <p:embeddedFont>
      <p:font typeface="Clear Sans Medium Italics" charset="1" panose="020B06030302020903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https://www.imaadshaik.com/" TargetMode="External" Type="http://schemas.openxmlformats.org/officeDocument/2006/relationships/hyperlink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https://www.electronicwings.com/arduino/lcd-16x2-interfacing-with-arduino-uno" TargetMode="External" Type="http://schemas.openxmlformats.org/officeDocument/2006/relationships/hyperlink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https://christovitohidajat.medium.com/esp32-chapter-9-dht11-readings-into-plot-charts-c4c23ad367ce" TargetMode="External" Type="http://schemas.openxmlformats.org/officeDocument/2006/relationships/hyperlink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https://christovitohidajat.medium.com/esp32-chapter-9-dht11-readings-into-plot-charts-c4c23ad367ce" TargetMode="External" Type="http://schemas.openxmlformats.org/officeDocument/2006/relationships/hyperlink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https://www.electronicwings.com/arduino/lcd-16x2-interfacing-with-arduino-uno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https://themachineshop.uk/product/dht11-humidity-and-temperature-sensor-module/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https://www.researchgate.net/figure/DHT11-sensors-and-their-components-13_fig2_337784506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https://www.researchgate.net/figure/DHT11-sensors-and-their-components-13_fig2_337784506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https://www.hackster.io/pibots555/how-to-connect-dht11-sensor-with-arduino-uno-f4d239#story" TargetMode="External" Type="http://schemas.openxmlformats.org/officeDocument/2006/relationships/hyperlink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3411" y="3086100"/>
            <a:ext cx="5744010" cy="4114800"/>
          </a:xfrm>
          <a:custGeom>
            <a:avLst/>
            <a:gdLst/>
            <a:ahLst/>
            <a:cxnLst/>
            <a:rect r="r" b="b" t="t" l="l"/>
            <a:pathLst>
              <a:path h="4114800" w="5744010">
                <a:moveTo>
                  <a:pt x="0" y="0"/>
                </a:moveTo>
                <a:lnTo>
                  <a:pt x="5744010" y="0"/>
                </a:lnTo>
                <a:lnTo>
                  <a:pt x="5744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4523" y="3086100"/>
            <a:ext cx="3006561" cy="825330"/>
          </a:xfrm>
          <a:custGeom>
            <a:avLst/>
            <a:gdLst/>
            <a:ahLst/>
            <a:cxnLst/>
            <a:rect r="r" b="b" t="t" l="l"/>
            <a:pathLst>
              <a:path h="825330" w="3006561">
                <a:moveTo>
                  <a:pt x="0" y="0"/>
                </a:moveTo>
                <a:lnTo>
                  <a:pt x="3006561" y="0"/>
                </a:lnTo>
                <a:lnTo>
                  <a:pt x="3006561" y="825330"/>
                </a:lnTo>
                <a:lnTo>
                  <a:pt x="0" y="82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3129092"/>
            <a:ext cx="8217084" cy="4217262"/>
            <a:chOff x="0" y="0"/>
            <a:chExt cx="10956112" cy="56230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368999"/>
              <a:ext cx="10956112" cy="2820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7B4A7"/>
                  </a:solidFill>
                  <a:latin typeface="Clear Sans Bold"/>
                </a:rPr>
                <a:t>Mini Weather Station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095611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PRASAHNNA NAKARMI  22085551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71387"/>
              <a:ext cx="1095611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Clear Sans"/>
                </a:rPr>
                <a:t>Exploring Real-Time Weather Monitoring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817681" y="9708087"/>
            <a:ext cx="331163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7B4A7"/>
                </a:solidFill>
                <a:latin typeface="Canva Sans"/>
              </a:rPr>
              <a:t>Image source: canva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8356" y="4067175"/>
            <a:ext cx="7268114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31356E"/>
                </a:solidFill>
                <a:latin typeface="Clear Sans Bold"/>
              </a:rPr>
              <a:t>Data Transmission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96400" y="3509124"/>
            <a:ext cx="7962900" cy="307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5"/>
              </a:lnSpc>
            </a:pPr>
          </a:p>
          <a:p>
            <a:pPr marL="540858" indent="-270429" lvl="1">
              <a:lnSpc>
                <a:spcPts val="4985"/>
              </a:lnSpc>
              <a:buFont typeface="Arial"/>
              <a:buChar char="•"/>
            </a:pPr>
            <a:r>
              <a:rPr lang="en-US" sz="2505">
                <a:solidFill>
                  <a:srgbClr val="31356E"/>
                </a:solidFill>
                <a:latin typeface="Clear Sans"/>
              </a:rPr>
              <a:t>IC senses analog signal and converts the value to digital form</a:t>
            </a:r>
          </a:p>
          <a:p>
            <a:pPr marL="540858" indent="-270429" lvl="1">
              <a:lnSpc>
                <a:spcPts val="4985"/>
              </a:lnSpc>
              <a:buFont typeface="Arial"/>
              <a:buChar char="•"/>
            </a:pPr>
            <a:r>
              <a:rPr lang="en-US" sz="2505">
                <a:solidFill>
                  <a:srgbClr val="31356E"/>
                </a:solidFill>
                <a:latin typeface="Clear Sans"/>
              </a:rPr>
              <a:t>NTC transmits digital data to Arduino through singal signal wire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65017" y="2217470"/>
            <a:ext cx="8557966" cy="5852059"/>
          </a:xfrm>
          <a:custGeom>
            <a:avLst/>
            <a:gdLst/>
            <a:ahLst/>
            <a:cxnLst/>
            <a:rect r="r" b="b" t="t" l="l"/>
            <a:pathLst>
              <a:path h="5852059" w="8557966">
                <a:moveTo>
                  <a:pt x="0" y="0"/>
                </a:moveTo>
                <a:lnTo>
                  <a:pt x="8557966" y="0"/>
                </a:lnTo>
                <a:lnTo>
                  <a:pt x="8557966" y="5852060"/>
                </a:lnTo>
                <a:lnTo>
                  <a:pt x="0" y="585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6160" y="910315"/>
            <a:ext cx="1631314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Data Processing and Management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24092" y="8431480"/>
            <a:ext cx="423981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B4B82"/>
                </a:solidFill>
                <a:latin typeface="Canva Sans"/>
              </a:rPr>
              <a:t>Figure:  Arduino Uno layout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10354" y="9754489"/>
            <a:ext cx="3621915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Canva Sans"/>
              </a:rPr>
              <a:t>Image source: </a:t>
            </a:r>
            <a:r>
              <a:rPr lang="en-US" sz="2100">
                <a:solidFill>
                  <a:srgbClr val="2B4B82"/>
                </a:solidFill>
                <a:latin typeface="Canva Sans"/>
                <a:hlinkClick r:id="rId3" tooltip="https://www.imaadshaik.com/"/>
              </a:rPr>
              <a:t>Imaad Shaik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8610" y="3896678"/>
            <a:ext cx="6059007" cy="257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94DDDE"/>
                </a:solidFill>
                <a:latin typeface="Clear Sans Bold"/>
              </a:rPr>
              <a:t>Data Processing and Management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3804393"/>
            <a:ext cx="8094259" cy="248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9781" indent="-274890" lvl="1">
              <a:lnSpc>
                <a:spcPts val="5067"/>
              </a:lnSpc>
              <a:buFont typeface="Arial"/>
              <a:buChar char="•"/>
            </a:pPr>
            <a:r>
              <a:rPr lang="en-US" sz="2546">
                <a:solidFill>
                  <a:srgbClr val="94DDDE"/>
                </a:solidFill>
                <a:latin typeface="Clear Sans"/>
              </a:rPr>
              <a:t>Arduino is an integrated circuit with microcontrollers for instruction storage and execution.</a:t>
            </a:r>
          </a:p>
          <a:p>
            <a:pPr marL="549781" indent="-274890" lvl="1">
              <a:lnSpc>
                <a:spcPts val="5067"/>
              </a:lnSpc>
              <a:buFont typeface="Arial"/>
              <a:buChar char="•"/>
            </a:pPr>
            <a:r>
              <a:rPr lang="en-US" sz="2546">
                <a:solidFill>
                  <a:srgbClr val="94DDDE"/>
                </a:solidFill>
                <a:latin typeface="Clear Sans"/>
              </a:rPr>
              <a:t>Arduino IDE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2757"/>
            <a:ext cx="1623060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Data Processing and Management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36189" y="4539124"/>
            <a:ext cx="7215621" cy="22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6686" indent="-268343" lvl="1">
              <a:lnSpc>
                <a:spcPts val="4623"/>
              </a:lnSpc>
              <a:buFont typeface="Arial"/>
              <a:buChar char="•"/>
            </a:pPr>
            <a:r>
              <a:rPr lang="en-US" sz="2485">
                <a:solidFill>
                  <a:srgbClr val="2B4B82"/>
                </a:solidFill>
                <a:latin typeface="Clear Sans"/>
              </a:rPr>
              <a:t> NTC thermistor’s resistance decrease with increase of temperature.</a:t>
            </a:r>
          </a:p>
          <a:p>
            <a:pPr marL="536686" indent="-268343" lvl="1">
              <a:lnSpc>
                <a:spcPts val="4623"/>
              </a:lnSpc>
              <a:buFont typeface="Arial"/>
              <a:buChar char="•"/>
            </a:pPr>
            <a:r>
              <a:rPr lang="en-US" sz="2485">
                <a:solidFill>
                  <a:srgbClr val="2B4B82"/>
                </a:solidFill>
                <a:latin typeface="Clear Sans"/>
              </a:rPr>
              <a:t>IC processes changes in resistance from the moisture holding layer to digital form.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4848" y="1297318"/>
            <a:ext cx="14398304" cy="120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9"/>
              </a:lnSpc>
            </a:pPr>
            <a:r>
              <a:rPr lang="en-US" sz="7883">
                <a:solidFill>
                  <a:srgbClr val="31356E"/>
                </a:solidFill>
                <a:latin typeface="Clear Sans Bold"/>
              </a:rPr>
              <a:t>Data analysis and visualization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44848" y="4381240"/>
            <a:ext cx="7215621" cy="22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6686" indent="-268343" lvl="1">
              <a:lnSpc>
                <a:spcPts val="4623"/>
              </a:lnSpc>
              <a:buFont typeface="Arial"/>
              <a:buChar char="•"/>
            </a:pPr>
            <a:r>
              <a:rPr lang="en-US" sz="2485">
                <a:solidFill>
                  <a:srgbClr val="2B4B82"/>
                </a:solidFill>
                <a:latin typeface="Clear Sans"/>
              </a:rPr>
              <a:t> Smooth communication with LCD through I2C protocol.</a:t>
            </a:r>
          </a:p>
          <a:p>
            <a:pPr marL="536686" indent="-268343" lvl="1">
              <a:lnSpc>
                <a:spcPts val="4623"/>
              </a:lnSpc>
              <a:buFont typeface="Arial"/>
              <a:buChar char="•"/>
            </a:pPr>
            <a:r>
              <a:rPr lang="en-US" sz="2485">
                <a:solidFill>
                  <a:srgbClr val="2B4B82"/>
                </a:solidFill>
                <a:latin typeface="Clear Sans"/>
              </a:rPr>
              <a:t>Arduino communicates with LCD through LiquidCrystal_I2C library.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02500" y="4167173"/>
            <a:ext cx="6899553" cy="3159609"/>
          </a:xfrm>
          <a:custGeom>
            <a:avLst/>
            <a:gdLst/>
            <a:ahLst/>
            <a:cxnLst/>
            <a:rect r="r" b="b" t="t" l="l"/>
            <a:pathLst>
              <a:path h="3159609" w="6899553">
                <a:moveTo>
                  <a:pt x="0" y="0"/>
                </a:moveTo>
                <a:lnTo>
                  <a:pt x="6899553" y="0"/>
                </a:lnTo>
                <a:lnTo>
                  <a:pt x="6899553" y="3159608"/>
                </a:lnTo>
                <a:lnTo>
                  <a:pt x="0" y="3159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61168" y="9572736"/>
            <a:ext cx="5197207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Canva Sans"/>
                <a:hlinkClick r:id="rId3" tooltip="https://www.electronicwings.com/arduino/lcd-16x2-interfacing-with-arduino-uno"/>
              </a:rPr>
              <a:t>Image source: ElectronicWings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32566" y="1419298"/>
            <a:ext cx="13622869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</a:pPr>
            <a:r>
              <a:rPr lang="en-US" sz="6399">
                <a:solidFill>
                  <a:srgbClr val="F7B4A7"/>
                </a:solidFill>
                <a:latin typeface="Clear Sans Bold"/>
              </a:rPr>
              <a:t>Data analysis and visualization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88589" y="4703375"/>
            <a:ext cx="7215621" cy="191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1454" indent="-300727" lvl="1">
              <a:lnSpc>
                <a:spcPts val="5181"/>
              </a:lnSpc>
              <a:buFont typeface="Arial"/>
              <a:buChar char="•"/>
            </a:pPr>
            <a:r>
              <a:rPr lang="en-US" sz="2785">
                <a:solidFill>
                  <a:srgbClr val="F7B4A7"/>
                </a:solidFill>
                <a:latin typeface="Clear Sans"/>
              </a:rPr>
              <a:t> Basic user controls </a:t>
            </a:r>
          </a:p>
          <a:p>
            <a:pPr marL="601454" indent="-300727" lvl="1">
              <a:lnSpc>
                <a:spcPts val="5181"/>
              </a:lnSpc>
              <a:buFont typeface="Arial"/>
              <a:buChar char="•"/>
            </a:pPr>
            <a:r>
              <a:rPr lang="en-US" sz="2785">
                <a:solidFill>
                  <a:srgbClr val="F7B4A7"/>
                </a:solidFill>
                <a:latin typeface="Clear Sans"/>
              </a:rPr>
              <a:t>LCD displays real-time data with adjustable delay.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7005" y="4171950"/>
            <a:ext cx="6778085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94DDDE"/>
                </a:solidFill>
                <a:latin typeface="Clear Sans Bold"/>
              </a:rPr>
              <a:t>Data analysis and visualization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73625" y="3923705"/>
            <a:ext cx="6356372" cy="22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6686" indent="-268343" lvl="1">
              <a:lnSpc>
                <a:spcPts val="4623"/>
              </a:lnSpc>
              <a:buFont typeface="Arial"/>
              <a:buChar char="•"/>
            </a:pPr>
            <a:r>
              <a:rPr lang="en-US" sz="2485">
                <a:solidFill>
                  <a:srgbClr val="94DDDE"/>
                </a:solidFill>
                <a:latin typeface="Clear Sans"/>
              </a:rPr>
              <a:t> Potential for advanced features like charts.</a:t>
            </a:r>
          </a:p>
          <a:p>
            <a:pPr marL="536686" indent="-268343" lvl="1">
              <a:lnSpc>
                <a:spcPts val="4623"/>
              </a:lnSpc>
              <a:buFont typeface="Arial"/>
              <a:buChar char="•"/>
            </a:pPr>
            <a:r>
              <a:rPr lang="en-US" sz="2485">
                <a:solidFill>
                  <a:srgbClr val="94DDDE"/>
                </a:solidFill>
                <a:latin typeface="Clear Sans"/>
              </a:rPr>
              <a:t>Advanced sensors for user interaction for analyzing and visualizing the data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9670" y="3181280"/>
            <a:ext cx="11288660" cy="5642939"/>
          </a:xfrm>
          <a:custGeom>
            <a:avLst/>
            <a:gdLst/>
            <a:ahLst/>
            <a:cxnLst/>
            <a:rect r="r" b="b" t="t" l="l"/>
            <a:pathLst>
              <a:path h="5642939" w="11288660">
                <a:moveTo>
                  <a:pt x="0" y="0"/>
                </a:moveTo>
                <a:lnTo>
                  <a:pt x="11288660" y="0"/>
                </a:lnTo>
                <a:lnTo>
                  <a:pt x="11288660" y="5642939"/>
                </a:lnTo>
                <a:lnTo>
                  <a:pt x="0" y="5642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53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68685"/>
            <a:ext cx="1623060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Temperature graph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32575" y="9614988"/>
            <a:ext cx="5197207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1356E"/>
                </a:solidFill>
                <a:latin typeface="Canva Sans"/>
                <a:hlinkClick r:id="rId3" tooltip="https://christovitohidajat.medium.com/esp32-chapter-9-dht11-readings-into-plot-charts-c4c23ad367ce"/>
              </a:rPr>
              <a:t>Image source: Medium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9670" y="3338890"/>
            <a:ext cx="11288660" cy="5715238"/>
          </a:xfrm>
          <a:custGeom>
            <a:avLst/>
            <a:gdLst/>
            <a:ahLst/>
            <a:cxnLst/>
            <a:rect r="r" b="b" t="t" l="l"/>
            <a:pathLst>
              <a:path h="5715238" w="11288660">
                <a:moveTo>
                  <a:pt x="0" y="0"/>
                </a:moveTo>
                <a:lnTo>
                  <a:pt x="11288660" y="0"/>
                </a:lnTo>
                <a:lnTo>
                  <a:pt x="11288660" y="5715239"/>
                </a:lnTo>
                <a:lnTo>
                  <a:pt x="0" y="5715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39492"/>
            <a:ext cx="1623060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Humidity graph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32575" y="9614988"/>
            <a:ext cx="5197207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1356E"/>
                </a:solidFill>
                <a:latin typeface="Canva Sans"/>
                <a:hlinkClick r:id="rId3" tooltip="https://christovitohidajat.medium.com/esp32-chapter-9-dht11-readings-into-plot-charts-c4c23ad367ce"/>
              </a:rPr>
              <a:t>Image source: Medium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28823" y="2536045"/>
            <a:ext cx="8430354" cy="6426943"/>
          </a:xfrm>
          <a:custGeom>
            <a:avLst/>
            <a:gdLst/>
            <a:ahLst/>
            <a:cxnLst/>
            <a:rect r="r" b="b" t="t" l="l"/>
            <a:pathLst>
              <a:path h="6426943" w="8430354">
                <a:moveTo>
                  <a:pt x="0" y="0"/>
                </a:moveTo>
                <a:lnTo>
                  <a:pt x="8430354" y="0"/>
                </a:lnTo>
                <a:lnTo>
                  <a:pt x="8430354" y="6426943"/>
                </a:lnTo>
                <a:lnTo>
                  <a:pt x="0" y="6426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9700" y="9462588"/>
            <a:ext cx="5197207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1356E"/>
                </a:solidFill>
                <a:latin typeface="Canva Sans"/>
                <a:hlinkClick r:id="rId3" tooltip="https://www.electronicwings.com/arduino/lcd-16x2-interfacing-with-arduino-uno"/>
              </a:rPr>
              <a:t>Image source: electronics simplified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14425"/>
            <a:ext cx="1623060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Circuit Diagram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9758" y="1817226"/>
            <a:ext cx="6060519" cy="6652549"/>
            <a:chOff x="0" y="0"/>
            <a:chExt cx="8080692" cy="88700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8290" y="1054304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914631" y="2039937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627676" y="1028700"/>
          <a:ext cx="8900153" cy="10898989"/>
        </p:xfrm>
        <a:graphic>
          <a:graphicData uri="http://schemas.openxmlformats.org/drawingml/2006/table">
            <a:tbl>
              <a:tblPr/>
              <a:tblGrid>
                <a:gridCol w="8900153"/>
              </a:tblGrid>
              <a:tr h="20892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F7B4A7"/>
                          </a:solidFill>
                          <a:latin typeface="Clear Sans Bold"/>
                        </a:rPr>
                        <a:t>Contents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1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KEY TOPICS DISCUSSED IN </a:t>
                      </a:r>
                      <a:endParaRPr lang="en-US" sz="1100"/>
                    </a:p>
                    <a:p>
                      <a:pPr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THIS PRESENTATION</a:t>
                      </a: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3813">
                <a:tc>
                  <a:txBody>
                    <a:bodyPr anchor="t" rtlCol="false"/>
                    <a:lstStyle/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Introduction</a:t>
                      </a:r>
                      <a:endParaRPr lang="en-US" sz="1100"/>
                    </a:p>
                    <a:p>
                      <a:pPr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Data Acquisition</a:t>
                      </a:r>
                    </a:p>
                    <a:p>
                      <a:pPr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Data Transmission</a:t>
                      </a:r>
                    </a:p>
                    <a:p>
                      <a:pPr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Data Processing and Management</a:t>
                      </a:r>
                    </a:p>
                    <a:p>
                      <a:pPr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Data Analysis and Visualization</a:t>
                      </a: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3813">
                <a:tc>
                  <a:txBody>
                    <a:bodyPr anchor="t" rtlCol="false"/>
                    <a:lstStyle/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4100069" y="9623513"/>
            <a:ext cx="331163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7B4A7"/>
                </a:solidFill>
                <a:latin typeface="Canva Sans"/>
              </a:rPr>
              <a:t>Image source: canva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7B4A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7B4A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699669" y="4546900"/>
            <a:ext cx="6888663" cy="133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49"/>
              </a:lnSpc>
            </a:pPr>
            <a:r>
              <a:rPr lang="en-US" sz="9761">
                <a:solidFill>
                  <a:srgbClr val="F7B4A7"/>
                </a:solidFill>
                <a:latin typeface="Clear Sans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1533" y="3368210"/>
            <a:ext cx="9768230" cy="3550581"/>
            <a:chOff x="0" y="0"/>
            <a:chExt cx="13024306" cy="47341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13024306" cy="1207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31356E"/>
                  </a:solidFill>
                  <a:latin typeface="Clear Sans Bold"/>
                </a:rPr>
                <a:t>Introduction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31971"/>
              <a:ext cx="12478551" cy="2702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IoT enhanches communication and information retrival</a:t>
              </a:r>
            </a:p>
            <a:p>
              <a:pPr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A device which measures the condition of atmosphere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81620" y="3014496"/>
            <a:ext cx="5191693" cy="5191693"/>
          </a:xfrm>
          <a:custGeom>
            <a:avLst/>
            <a:gdLst/>
            <a:ahLst/>
            <a:cxnLst/>
            <a:rect r="r" b="b" t="t" l="l"/>
            <a:pathLst>
              <a:path h="5191693" w="5191693">
                <a:moveTo>
                  <a:pt x="0" y="0"/>
                </a:moveTo>
                <a:lnTo>
                  <a:pt x="5191694" y="0"/>
                </a:lnTo>
                <a:lnTo>
                  <a:pt x="5191694" y="5191693"/>
                </a:lnTo>
                <a:lnTo>
                  <a:pt x="0" y="519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47669" y="9471113"/>
            <a:ext cx="331163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Canva Sans"/>
              </a:rPr>
              <a:t>Image source: canva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3968" y="3198020"/>
            <a:ext cx="6185053" cy="3890961"/>
          </a:xfrm>
          <a:custGeom>
            <a:avLst/>
            <a:gdLst/>
            <a:ahLst/>
            <a:cxnLst/>
            <a:rect r="r" b="b" t="t" l="l"/>
            <a:pathLst>
              <a:path h="3890961" w="6185053">
                <a:moveTo>
                  <a:pt x="0" y="0"/>
                </a:moveTo>
                <a:lnTo>
                  <a:pt x="6185054" y="0"/>
                </a:lnTo>
                <a:lnTo>
                  <a:pt x="6185054" y="3890960"/>
                </a:lnTo>
                <a:lnTo>
                  <a:pt x="0" y="3890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1100" y="3835569"/>
            <a:ext cx="9768230" cy="3036231"/>
            <a:chOff x="0" y="0"/>
            <a:chExt cx="13024306" cy="40483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3024306" cy="1207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31356E"/>
                  </a:solidFill>
                  <a:latin typeface="Clear Sans Bold"/>
                </a:rPr>
                <a:t>Introduction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31971"/>
              <a:ext cx="12478551" cy="2016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</a:p>
            <a:p>
              <a:pPr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Key components: DHT11, Arduino, I2C module</a:t>
              </a:r>
            </a:p>
            <a:p>
              <a:pPr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Real time temperature &amp; humidity display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267146" y="9456436"/>
            <a:ext cx="331163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Canva Sans"/>
              </a:rPr>
              <a:t>Image source: canva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709563"/>
          <a:ext cx="8879240" cy="6752177"/>
        </p:xfrm>
        <a:graphic>
          <a:graphicData uri="http://schemas.openxmlformats.org/drawingml/2006/table">
            <a:tbl>
              <a:tblPr/>
              <a:tblGrid>
                <a:gridCol w="4843336"/>
              </a:tblGrid>
              <a:tr h="24274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 Bold"/>
                        </a:rPr>
                        <a:t>Data Acquisition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4733"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DHT11 is used for temperature and humidity mesurement 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</a:p>
                    <a:p>
                      <a:pPr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  <a:ea typeface="Clear Sans"/>
                        </a:rPr>
                        <a:t>Measures temperature between 0 to 50°C. 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</a:p>
                    <a:p>
                      <a:pPr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Humidity measuring ranges from 20% to 80%</a:t>
                      </a: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9090773" y="4306452"/>
            <a:ext cx="8386798" cy="3558398"/>
          </a:xfrm>
          <a:custGeom>
            <a:avLst/>
            <a:gdLst/>
            <a:ahLst/>
            <a:cxnLst/>
            <a:rect r="r" b="b" t="t" l="l"/>
            <a:pathLst>
              <a:path h="3558398" w="8386798">
                <a:moveTo>
                  <a:pt x="0" y="0"/>
                </a:moveTo>
                <a:lnTo>
                  <a:pt x="8386797" y="0"/>
                </a:lnTo>
                <a:lnTo>
                  <a:pt x="8386797" y="3558398"/>
                </a:lnTo>
                <a:lnTo>
                  <a:pt x="0" y="3558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72682" y="9628997"/>
            <a:ext cx="4361825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Canva Sans"/>
                <a:hlinkClick r:id="rId3" tooltip="https://themachineshop.uk/product/dht11-humidity-and-temperature-sensor-module/"/>
              </a:rPr>
              <a:t>Image source: The Machine Shop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0321" y="2508752"/>
            <a:ext cx="15167358" cy="5725426"/>
          </a:xfrm>
          <a:custGeom>
            <a:avLst/>
            <a:gdLst/>
            <a:ahLst/>
            <a:cxnLst/>
            <a:rect r="r" b="b" t="t" l="l"/>
            <a:pathLst>
              <a:path h="5725426" w="15167358">
                <a:moveTo>
                  <a:pt x="0" y="0"/>
                </a:moveTo>
                <a:lnTo>
                  <a:pt x="15167358" y="0"/>
                </a:lnTo>
                <a:lnTo>
                  <a:pt x="15167358" y="5725426"/>
                </a:lnTo>
                <a:lnTo>
                  <a:pt x="0" y="572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00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6325" y="1114425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Data Acquisition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61384" y="8691378"/>
            <a:ext cx="75652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Canva Sans"/>
              </a:rPr>
              <a:t>Figure:  DHT11 temperature mesurement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68291" y="9542717"/>
            <a:ext cx="4099276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1356E"/>
                </a:solidFill>
                <a:latin typeface="Canva Sans"/>
                <a:hlinkClick r:id="rId3" tooltip="https://www.researchgate.net/figure/DHT11-sensors-and-their-components-13_fig2_337784506"/>
              </a:rPr>
              <a:t>Image source: ResearchGate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5558" y="2491353"/>
            <a:ext cx="14756883" cy="5304294"/>
          </a:xfrm>
          <a:custGeom>
            <a:avLst/>
            <a:gdLst/>
            <a:ahLst/>
            <a:cxnLst/>
            <a:rect r="r" b="b" t="t" l="l"/>
            <a:pathLst>
              <a:path h="5304294" w="14756883">
                <a:moveTo>
                  <a:pt x="0" y="0"/>
                </a:moveTo>
                <a:lnTo>
                  <a:pt x="14756884" y="0"/>
                </a:lnTo>
                <a:lnTo>
                  <a:pt x="14756884" y="5304294"/>
                </a:lnTo>
                <a:lnTo>
                  <a:pt x="0" y="5304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036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17293" y="1114425"/>
            <a:ext cx="6253413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F7B4A7"/>
                </a:solidFill>
                <a:latin typeface="Clear Sans Bold"/>
              </a:rPr>
              <a:t>Data Acquisition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04106" y="8233797"/>
            <a:ext cx="687978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7B4A7"/>
                </a:solidFill>
                <a:latin typeface="Canva Sans"/>
              </a:rPr>
              <a:t>Figure:  DHT11 humidity mesurement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59099" y="9461921"/>
            <a:ext cx="4099276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7B4A7"/>
                </a:solidFill>
                <a:latin typeface="Canva Sans"/>
                <a:hlinkClick r:id="rId3" tooltip="https://www.researchgate.net/figure/DHT11-sensors-and-their-components-13_fig2_337784506"/>
              </a:rPr>
              <a:t>Image source: ResearchGate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48180" y="2855623"/>
            <a:ext cx="9191641" cy="5563856"/>
          </a:xfrm>
          <a:custGeom>
            <a:avLst/>
            <a:gdLst/>
            <a:ahLst/>
            <a:cxnLst/>
            <a:rect r="r" b="b" t="t" l="l"/>
            <a:pathLst>
              <a:path h="5563856" w="9191641">
                <a:moveTo>
                  <a:pt x="0" y="0"/>
                </a:moveTo>
                <a:lnTo>
                  <a:pt x="9191640" y="0"/>
                </a:lnTo>
                <a:lnTo>
                  <a:pt x="9191640" y="5563856"/>
                </a:lnTo>
                <a:lnTo>
                  <a:pt x="0" y="5563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5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04953"/>
            <a:ext cx="1623060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Data Transmission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57954" y="9602089"/>
            <a:ext cx="3621915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1356E"/>
                </a:solidFill>
                <a:latin typeface="Canva Sans"/>
              </a:rPr>
              <a:t>Image source:</a:t>
            </a:r>
            <a:r>
              <a:rPr lang="en-US" sz="2100">
                <a:solidFill>
                  <a:srgbClr val="31356E"/>
                </a:solidFill>
                <a:latin typeface="Canva Sans"/>
                <a:hlinkClick r:id="rId3" tooltip="https://www.hackster.io/pibots555/how-to-connect-dht11-sensor-with-arduino-uno-f4d239#story"/>
              </a:rPr>
              <a:t> Hackster.io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11349" y="8648746"/>
            <a:ext cx="619553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31356E"/>
                </a:solidFill>
                <a:latin typeface="Canva Sans"/>
              </a:rPr>
              <a:t>Figure:  DHT11  connection with Arduino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5886" y="3914775"/>
            <a:ext cx="7268114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7B4A7"/>
                </a:solidFill>
                <a:latin typeface="Clear Sans Bold"/>
              </a:rPr>
              <a:t>Data Transmission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836173" y="3804393"/>
            <a:ext cx="6924725" cy="248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9781" indent="-274890" lvl="1">
              <a:lnSpc>
                <a:spcPts val="5067"/>
              </a:lnSpc>
              <a:buFont typeface="Arial"/>
              <a:buChar char="•"/>
            </a:pPr>
            <a:r>
              <a:rPr lang="en-US" sz="2546">
                <a:solidFill>
                  <a:srgbClr val="F7B4A7"/>
                </a:solidFill>
                <a:latin typeface="Clear Sans"/>
              </a:rPr>
              <a:t>DHT11 uses one-wire communication protocol</a:t>
            </a:r>
          </a:p>
          <a:p>
            <a:pPr marL="549781" indent="-274890" lvl="1">
              <a:lnSpc>
                <a:spcPts val="5067"/>
              </a:lnSpc>
              <a:buFont typeface="Arial"/>
              <a:buChar char="•"/>
            </a:pPr>
            <a:r>
              <a:rPr lang="en-US" sz="2546">
                <a:solidFill>
                  <a:srgbClr val="F7B4A7"/>
                </a:solidFill>
                <a:latin typeface="Clear Sans"/>
              </a:rPr>
              <a:t>Clock signal is not used; internal synchronization with Arduino's signal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DAF4v1jkANA</dc:identifier>
  <dcterms:modified xsi:type="dcterms:W3CDTF">2011-08-01T06:04:30Z</dcterms:modified>
  <cp:revision>1</cp:revision>
  <dc:title>Mini_weather_station</dc:title>
</cp:coreProperties>
</file>